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4" r:id="rId2"/>
    <p:sldMasterId id="2147483696" r:id="rId3"/>
  </p:sldMasterIdLst>
  <p:notesMasterIdLst>
    <p:notesMasterId r:id="rId15"/>
  </p:notesMasterIdLst>
  <p:sldIdLst>
    <p:sldId id="271" r:id="rId4"/>
    <p:sldId id="270" r:id="rId5"/>
    <p:sldId id="256" r:id="rId6"/>
    <p:sldId id="259" r:id="rId7"/>
    <p:sldId id="262" r:id="rId8"/>
    <p:sldId id="263" r:id="rId9"/>
    <p:sldId id="269" r:id="rId10"/>
    <p:sldId id="264" r:id="rId11"/>
    <p:sldId id="265" r:id="rId12"/>
    <p:sldId id="266" r:id="rId13"/>
    <p:sldId id="267" r:id="rId14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2" autoAdjust="0"/>
    <p:restoredTop sz="94660"/>
  </p:normalViewPr>
  <p:slideViewPr>
    <p:cSldViewPr snapToGrid="0">
      <p:cViewPr varScale="1">
        <p:scale>
          <a:sx n="98" d="100"/>
          <a:sy n="98" d="100"/>
        </p:scale>
        <p:origin x="324" y="78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9A1903-0BF2-F745-A142-B9AFD4003DB8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6A4844-41CC-BF41-B519-0EA4C1275D2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63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2945E16F-4840-DE47-A3AB-5C9E0815BE1A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825CA4A4-722C-0545-B923-FC1AFF0745D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44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2945E16F-4840-DE47-A3AB-5C9E0815BE1A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825CA4A4-722C-0545-B923-FC1AFF0745D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062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  <a:prstGeom prst="rect">
            <a:avLst/>
          </a:prstGeo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2945E16F-4840-DE47-A3AB-5C9E0815BE1A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825CA4A4-722C-0545-B923-FC1AFF0745D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214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0D1DE-FE8C-4E52-ABFB-E61A0383D7E5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22/03/2018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00D6-C28F-4969-AB2D-20EBE7AA7817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9"/>
          <p:cNvSpPr/>
          <p:nvPr userDrawn="1"/>
        </p:nvSpPr>
        <p:spPr>
          <a:xfrm>
            <a:off x="0" y="0"/>
            <a:ext cx="9144000" cy="643467"/>
          </a:xfrm>
          <a:prstGeom prst="rect">
            <a:avLst/>
          </a:prstGeom>
          <a:solidFill>
            <a:srgbClr val="262626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1E435B"/>
              </a:solidFill>
            </a:endParaRPr>
          </a:p>
        </p:txBody>
      </p:sp>
      <p:pic>
        <p:nvPicPr>
          <p:cNvPr id="8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285" y="5168182"/>
            <a:ext cx="1419429" cy="44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13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0D1DE-FE8C-4E52-ABFB-E61A0383D7E5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22/03/2018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00D6-C28F-4969-AB2D-20EBE7AA7817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9"/>
          <p:cNvSpPr/>
          <p:nvPr userDrawn="1"/>
        </p:nvSpPr>
        <p:spPr>
          <a:xfrm>
            <a:off x="0" y="0"/>
            <a:ext cx="9144000" cy="643467"/>
          </a:xfrm>
          <a:prstGeom prst="rect">
            <a:avLst/>
          </a:prstGeom>
          <a:solidFill>
            <a:srgbClr val="262626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1E435B"/>
              </a:solidFill>
            </a:endParaRPr>
          </a:p>
        </p:txBody>
      </p:sp>
      <p:pic>
        <p:nvPicPr>
          <p:cNvPr id="8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285" y="5168182"/>
            <a:ext cx="1419429" cy="44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6415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0D1DE-FE8C-4E52-ABFB-E61A0383D7E5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22/03/2018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00D6-C28F-4969-AB2D-20EBE7AA7817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9"/>
          <p:cNvSpPr/>
          <p:nvPr userDrawn="1"/>
        </p:nvSpPr>
        <p:spPr>
          <a:xfrm>
            <a:off x="0" y="0"/>
            <a:ext cx="9144000" cy="643467"/>
          </a:xfrm>
          <a:prstGeom prst="rect">
            <a:avLst/>
          </a:prstGeom>
          <a:solidFill>
            <a:srgbClr val="262626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1E435B"/>
              </a:solidFill>
            </a:endParaRPr>
          </a:p>
        </p:txBody>
      </p:sp>
      <p:pic>
        <p:nvPicPr>
          <p:cNvPr id="8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285" y="5168182"/>
            <a:ext cx="1419429" cy="44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0582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0D1DE-FE8C-4E52-ABFB-E61A0383D7E5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22/03/2018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00D6-C28F-4969-AB2D-20EBE7AA7817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9"/>
          <p:cNvSpPr/>
          <p:nvPr userDrawn="1"/>
        </p:nvSpPr>
        <p:spPr>
          <a:xfrm>
            <a:off x="0" y="0"/>
            <a:ext cx="9144000" cy="643467"/>
          </a:xfrm>
          <a:prstGeom prst="rect">
            <a:avLst/>
          </a:prstGeom>
          <a:solidFill>
            <a:srgbClr val="262626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1E435B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285" y="5168182"/>
            <a:ext cx="1419429" cy="44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4132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0D1DE-FE8C-4E52-ABFB-E61A0383D7E5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22/03/2018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00D6-C28F-4969-AB2D-20EBE7AA7817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9144000" cy="643467"/>
          </a:xfrm>
          <a:prstGeom prst="rect">
            <a:avLst/>
          </a:prstGeom>
          <a:solidFill>
            <a:srgbClr val="262626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1E435B"/>
              </a:solidFill>
            </a:endParaRPr>
          </a:p>
        </p:txBody>
      </p:sp>
      <p:pic>
        <p:nvPicPr>
          <p:cNvPr id="11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285" y="5168182"/>
            <a:ext cx="1419429" cy="44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1017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0D1DE-FE8C-4E52-ABFB-E61A0383D7E5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22/03/2018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00D6-C28F-4969-AB2D-20EBE7AA7817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9"/>
          <p:cNvSpPr/>
          <p:nvPr userDrawn="1"/>
        </p:nvSpPr>
        <p:spPr>
          <a:xfrm>
            <a:off x="0" y="0"/>
            <a:ext cx="9144000" cy="643467"/>
          </a:xfrm>
          <a:prstGeom prst="rect">
            <a:avLst/>
          </a:prstGeom>
          <a:solidFill>
            <a:srgbClr val="262626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1E435B"/>
              </a:solidFill>
            </a:endParaRPr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285" y="5168182"/>
            <a:ext cx="1419429" cy="44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4895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0D1DE-FE8C-4E52-ABFB-E61A0383D7E5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22/03/2018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00D6-C28F-4969-AB2D-20EBE7AA7817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2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0D1DE-FE8C-4E52-ABFB-E61A0383D7E5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22/03/2018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00D6-C28F-4969-AB2D-20EBE7AA7817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4" descr="shutterstock_447406066.jpg"/>
          <p:cNvPicPr>
            <a:picLocks noChangeAspect="1"/>
          </p:cNvPicPr>
          <p:nvPr userDrawn="1"/>
        </p:nvPicPr>
        <p:blipFill rotWithShape="1">
          <a:blip r:embed="rId2" cstate="print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" t="1708" r="811" b="3935"/>
          <a:stretch/>
        </p:blipFill>
        <p:spPr>
          <a:xfrm>
            <a:off x="0" y="-1"/>
            <a:ext cx="9144000" cy="5715001"/>
          </a:xfrm>
          <a:prstGeom prst="rect">
            <a:avLst/>
          </a:prstGeom>
        </p:spPr>
      </p:pic>
      <p:sp>
        <p:nvSpPr>
          <p:cNvPr id="9" name="Rectangle 6"/>
          <p:cNvSpPr/>
          <p:nvPr userDrawn="1"/>
        </p:nvSpPr>
        <p:spPr>
          <a:xfrm>
            <a:off x="0" y="0"/>
            <a:ext cx="5823186" cy="5715000"/>
          </a:xfrm>
          <a:prstGeom prst="rect">
            <a:avLst/>
          </a:prstGeom>
          <a:solidFill>
            <a:srgbClr val="262626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1E435B"/>
              </a:solidFill>
            </a:endParaRPr>
          </a:p>
        </p:txBody>
      </p:sp>
      <p:pic>
        <p:nvPicPr>
          <p:cNvPr id="10" name="Picture 2" descr="logo_faculdade_impacta_branco-0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594" y="4592247"/>
            <a:ext cx="2747004" cy="85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174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2945E16F-4840-DE47-A3AB-5C9E0815BE1A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825CA4A4-722C-0545-B923-FC1AFF0745D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5120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0D1DE-FE8C-4E52-ABFB-E61A0383D7E5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22/03/2018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00D6-C28F-4969-AB2D-20EBE7AA7817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538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0D1DE-FE8C-4E52-ABFB-E61A0383D7E5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22/03/2018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00D6-C28F-4969-AB2D-20EBE7AA7817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9511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0D1DE-FE8C-4E52-ABFB-E61A0383D7E5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22/03/2018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00D6-C28F-4969-AB2D-20EBE7AA7817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9911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2945E16F-4840-DE47-A3AB-5C9E0815BE1A}" type="datetimeFigureOut">
              <a:rPr lang="en-US" smtClean="0">
                <a:solidFill>
                  <a:prstClr val="black"/>
                </a:solidFill>
              </a:rPr>
              <a:pPr/>
              <a:t>3/22/2018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825CA4A4-722C-0545-B923-FC1AFF0745DC}" type="slidenum">
              <a:rPr lang="en-US" smtClean="0">
                <a:solidFill>
                  <a:prstClr val="black"/>
                </a:solidFill>
              </a:rPr>
              <a:pPr/>
              <a:t>‹nº›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4997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2945E16F-4840-DE47-A3AB-5C9E0815BE1A}" type="datetimeFigureOut">
              <a:rPr lang="en-US" smtClean="0">
                <a:solidFill>
                  <a:prstClr val="black"/>
                </a:solidFill>
              </a:rPr>
              <a:pPr/>
              <a:t>3/22/2018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825CA4A4-722C-0545-B923-FC1AFF0745DC}" type="slidenum">
              <a:rPr lang="en-US" smtClean="0">
                <a:solidFill>
                  <a:prstClr val="black"/>
                </a:solidFill>
              </a:rPr>
              <a:pPr/>
              <a:t>‹nº›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2153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2945E16F-4840-DE47-A3AB-5C9E0815BE1A}" type="datetimeFigureOut">
              <a:rPr lang="en-US" smtClean="0">
                <a:solidFill>
                  <a:prstClr val="black"/>
                </a:solidFill>
              </a:rPr>
              <a:pPr/>
              <a:t>3/22/2018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825CA4A4-722C-0545-B923-FC1AFF0745DC}" type="slidenum">
              <a:rPr lang="en-US" smtClean="0">
                <a:solidFill>
                  <a:prstClr val="black"/>
                </a:solidFill>
              </a:rPr>
              <a:pPr/>
              <a:t>‹nº›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5601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2945E16F-4840-DE47-A3AB-5C9E0815BE1A}" type="datetimeFigureOut">
              <a:rPr lang="en-US" smtClean="0">
                <a:solidFill>
                  <a:prstClr val="black"/>
                </a:solidFill>
              </a:rPr>
              <a:pPr/>
              <a:t>3/22/2018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825CA4A4-722C-0545-B923-FC1AFF0745DC}" type="slidenum">
              <a:rPr lang="en-US" smtClean="0">
                <a:solidFill>
                  <a:prstClr val="black"/>
                </a:solidFill>
              </a:rPr>
              <a:pPr/>
              <a:t>‹nº›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2244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2945E16F-4840-DE47-A3AB-5C9E0815BE1A}" type="datetimeFigureOut">
              <a:rPr lang="en-US" smtClean="0">
                <a:solidFill>
                  <a:prstClr val="black"/>
                </a:solidFill>
              </a:rPr>
              <a:pPr/>
              <a:t>3/22/2018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825CA4A4-722C-0545-B923-FC1AFF0745DC}" type="slidenum">
              <a:rPr lang="en-US" smtClean="0">
                <a:solidFill>
                  <a:prstClr val="black"/>
                </a:solidFill>
              </a:rPr>
              <a:pPr/>
              <a:t>‹nº›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6800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2945E16F-4840-DE47-A3AB-5C9E0815BE1A}" type="datetimeFigureOut">
              <a:rPr lang="en-US" smtClean="0">
                <a:solidFill>
                  <a:prstClr val="black"/>
                </a:solidFill>
              </a:rPr>
              <a:pPr/>
              <a:t>3/22/2018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825CA4A4-722C-0545-B923-FC1AFF0745DC}" type="slidenum">
              <a:rPr lang="en-US" smtClean="0">
                <a:solidFill>
                  <a:prstClr val="black"/>
                </a:solidFill>
              </a:rPr>
              <a:pPr/>
              <a:t>‹nº›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7644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2945E16F-4840-DE47-A3AB-5C9E0815BE1A}" type="datetimeFigureOut">
              <a:rPr lang="en-US" smtClean="0">
                <a:solidFill>
                  <a:prstClr val="black"/>
                </a:solidFill>
              </a:rPr>
              <a:pPr/>
              <a:t>3/22/2018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825CA4A4-722C-0545-B923-FC1AFF0745DC}" type="slidenum">
              <a:rPr lang="en-US" smtClean="0">
                <a:solidFill>
                  <a:prstClr val="black"/>
                </a:solidFill>
              </a:rPr>
              <a:pPr/>
              <a:t>‹nº›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110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2945E16F-4840-DE47-A3AB-5C9E0815BE1A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825CA4A4-722C-0545-B923-FC1AFF0745D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456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2945E16F-4840-DE47-A3AB-5C9E0815BE1A}" type="datetimeFigureOut">
              <a:rPr lang="en-US" smtClean="0">
                <a:solidFill>
                  <a:prstClr val="black"/>
                </a:solidFill>
              </a:rPr>
              <a:pPr/>
              <a:t>3/22/2018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825CA4A4-722C-0545-B923-FC1AFF0745DC}" type="slidenum">
              <a:rPr lang="en-US" smtClean="0">
                <a:solidFill>
                  <a:prstClr val="black"/>
                </a:solidFill>
              </a:rPr>
              <a:pPr/>
              <a:t>‹nº›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2207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2945E16F-4840-DE47-A3AB-5C9E0815BE1A}" type="datetimeFigureOut">
              <a:rPr lang="en-US" smtClean="0">
                <a:solidFill>
                  <a:prstClr val="black"/>
                </a:solidFill>
              </a:rPr>
              <a:pPr/>
              <a:t>3/22/2018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825CA4A4-722C-0545-B923-FC1AFF0745DC}" type="slidenum">
              <a:rPr lang="en-US" smtClean="0">
                <a:solidFill>
                  <a:prstClr val="black"/>
                </a:solidFill>
              </a:rPr>
              <a:pPr/>
              <a:t>‹nº›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8776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2945E16F-4840-DE47-A3AB-5C9E0815BE1A}" type="datetimeFigureOut">
              <a:rPr lang="en-US" smtClean="0">
                <a:solidFill>
                  <a:prstClr val="black"/>
                </a:solidFill>
              </a:rPr>
              <a:pPr/>
              <a:t>3/22/2018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825CA4A4-722C-0545-B923-FC1AFF0745DC}" type="slidenum">
              <a:rPr lang="en-US" smtClean="0">
                <a:solidFill>
                  <a:prstClr val="black"/>
                </a:solidFill>
              </a:rPr>
              <a:pPr/>
              <a:t>‹nº›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6522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  <a:prstGeom prst="rect">
            <a:avLst/>
          </a:prstGeo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2945E16F-4840-DE47-A3AB-5C9E0815BE1A}" type="datetimeFigureOut">
              <a:rPr lang="en-US" smtClean="0">
                <a:solidFill>
                  <a:prstClr val="black"/>
                </a:solidFill>
              </a:rPr>
              <a:pPr/>
              <a:t>3/22/2018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825CA4A4-722C-0545-B923-FC1AFF0745DC}" type="slidenum">
              <a:rPr lang="en-US" smtClean="0">
                <a:solidFill>
                  <a:prstClr val="black"/>
                </a:solidFill>
              </a:rPr>
              <a:pPr/>
              <a:t>‹nº›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13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2945E16F-4840-DE47-A3AB-5C9E0815BE1A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825CA4A4-722C-0545-B923-FC1AFF0745D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34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2945E16F-4840-DE47-A3AB-5C9E0815BE1A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825CA4A4-722C-0545-B923-FC1AFF0745D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41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2945E16F-4840-DE47-A3AB-5C9E0815BE1A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825CA4A4-722C-0545-B923-FC1AFF0745D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891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2945E16F-4840-DE47-A3AB-5C9E0815BE1A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825CA4A4-722C-0545-B923-FC1AFF0745D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42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2945E16F-4840-DE47-A3AB-5C9E0815BE1A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825CA4A4-722C-0545-B923-FC1AFF0745D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80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2945E16F-4840-DE47-A3AB-5C9E0815BE1A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825CA4A4-722C-0545-B923-FC1AFF0745D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00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4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8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53000">
              <a:schemeClr val="bg1"/>
            </a:gs>
            <a:gs pos="77000">
              <a:schemeClr val="bg1"/>
            </a:gs>
            <a:gs pos="100000">
              <a:schemeClr val="tx1">
                <a:lumMod val="50000"/>
                <a:lumOff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utterstock_447406066.jpg"/>
          <p:cNvPicPr>
            <a:picLocks noChangeAspect="1"/>
          </p:cNvPicPr>
          <p:nvPr userDrawn="1"/>
        </p:nvPicPr>
        <p:blipFill rotWithShape="1">
          <a:blip r:embed="rId1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" t="1708" r="811" b="3935"/>
          <a:stretch/>
        </p:blipFill>
        <p:spPr>
          <a:xfrm>
            <a:off x="0" y="-1"/>
            <a:ext cx="9144000" cy="5715001"/>
          </a:xfrm>
          <a:prstGeom prst="rect">
            <a:avLst/>
          </a:prstGeom>
        </p:spPr>
      </p:pic>
      <p:pic>
        <p:nvPicPr>
          <p:cNvPr id="8" name="Picture 7" descr="vetor_nova_unidade.ai"/>
          <p:cNvPicPr>
            <a:picLocks noChangeAspect="1"/>
          </p:cNvPicPr>
          <p:nvPr userDrawn="1"/>
        </p:nvPicPr>
        <p:blipFill>
          <a:blip r:embed="rId14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1237" y="-1246184"/>
            <a:ext cx="10006200" cy="70740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285" y="5168182"/>
            <a:ext cx="1419429" cy="44192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9144000" cy="643467"/>
          </a:xfrm>
          <a:prstGeom prst="rect">
            <a:avLst/>
          </a:prstGeom>
          <a:solidFill>
            <a:srgbClr val="262626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E43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952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6A70D1DE-FE8C-4E52-ABFB-E61A0383D7E5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 defTabSz="914400"/>
              <a:t>22/03/2018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448D00D6-C28F-4969-AB2D-20EBE7AA7817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 defTabSz="914400"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876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53000">
              <a:schemeClr val="bg1"/>
            </a:gs>
            <a:gs pos="77000">
              <a:schemeClr val="bg1"/>
            </a:gs>
            <a:gs pos="100000">
              <a:schemeClr val="tx1">
                <a:lumMod val="50000"/>
                <a:lumOff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utterstock_447406066.jpg"/>
          <p:cNvPicPr>
            <a:picLocks noChangeAspect="1"/>
          </p:cNvPicPr>
          <p:nvPr userDrawn="1"/>
        </p:nvPicPr>
        <p:blipFill rotWithShape="1">
          <a:blip r:embed="rId1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" t="1708" r="811" b="3935"/>
          <a:stretch/>
        </p:blipFill>
        <p:spPr>
          <a:xfrm>
            <a:off x="0" y="-1"/>
            <a:ext cx="9144000" cy="5715001"/>
          </a:xfrm>
          <a:prstGeom prst="rect">
            <a:avLst/>
          </a:prstGeom>
        </p:spPr>
      </p:pic>
      <p:pic>
        <p:nvPicPr>
          <p:cNvPr id="8" name="Picture 7" descr="vetor_nova_unidade.ai"/>
          <p:cNvPicPr>
            <a:picLocks noChangeAspect="1"/>
          </p:cNvPicPr>
          <p:nvPr userDrawn="1"/>
        </p:nvPicPr>
        <p:blipFill>
          <a:blip r:embed="rId14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1237" y="-1246184"/>
            <a:ext cx="10006200" cy="70740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285" y="5168182"/>
            <a:ext cx="1419429" cy="44192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9144000" cy="643467"/>
          </a:xfrm>
          <a:prstGeom prst="rect">
            <a:avLst/>
          </a:prstGeom>
          <a:solidFill>
            <a:srgbClr val="262626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E43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968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utterstock_447406066.jpg"/>
          <p:cNvPicPr>
            <a:picLocks noChangeAspect="1"/>
          </p:cNvPicPr>
          <p:nvPr/>
        </p:nvPicPr>
        <p:blipFill rotWithShape="1"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" t="1708" r="811" b="3935"/>
          <a:stretch/>
        </p:blipFill>
        <p:spPr>
          <a:xfrm>
            <a:off x="0" y="-1"/>
            <a:ext cx="9144000" cy="57150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5823186" cy="5715000"/>
          </a:xfrm>
          <a:prstGeom prst="rect">
            <a:avLst/>
          </a:prstGeom>
          <a:solidFill>
            <a:srgbClr val="262626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E435B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805" y="524310"/>
            <a:ext cx="5737381" cy="302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 err="1">
                <a:solidFill>
                  <a:prstClr val="white">
                    <a:lumMod val="95000"/>
                  </a:prstClr>
                </a:solidFill>
                <a:cs typeface="Quicksand Bold"/>
              </a:rPr>
              <a:t>Análise</a:t>
            </a:r>
            <a:r>
              <a:rPr lang="en-US" sz="3200" dirty="0">
                <a:solidFill>
                  <a:prstClr val="white">
                    <a:lumMod val="95000"/>
                  </a:prstClr>
                </a:solidFill>
                <a:cs typeface="Quicksand Bold"/>
              </a:rPr>
              <a:t> e </a:t>
            </a:r>
          </a:p>
          <a:p>
            <a:pPr>
              <a:lnSpc>
                <a:spcPct val="80000"/>
              </a:lnSpc>
            </a:pPr>
            <a:r>
              <a:rPr lang="en-US" sz="3200" dirty="0" err="1">
                <a:solidFill>
                  <a:prstClr val="white">
                    <a:lumMod val="95000"/>
                  </a:prstClr>
                </a:solidFill>
                <a:cs typeface="Quicksand Bold"/>
              </a:rPr>
              <a:t>Desenvolvimento</a:t>
            </a:r>
            <a:r>
              <a:rPr lang="en-US" sz="3200" dirty="0">
                <a:solidFill>
                  <a:prstClr val="white">
                    <a:lumMod val="95000"/>
                  </a:prstClr>
                </a:solidFill>
                <a:cs typeface="Quicksand Bold"/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solidFill>
                  <a:prstClr val="white">
                    <a:lumMod val="95000"/>
                  </a:prstClr>
                </a:solidFill>
                <a:cs typeface="Quicksand Bold"/>
              </a:rPr>
              <a:t>de </a:t>
            </a:r>
            <a:r>
              <a:rPr lang="en-US" sz="3200" dirty="0" err="1">
                <a:solidFill>
                  <a:prstClr val="white">
                    <a:lumMod val="95000"/>
                  </a:prstClr>
                </a:solidFill>
                <a:cs typeface="Quicksand Bold"/>
              </a:rPr>
              <a:t>Sistemas</a:t>
            </a:r>
            <a:endParaRPr lang="en-US" sz="3200" dirty="0">
              <a:solidFill>
                <a:prstClr val="white">
                  <a:lumMod val="95000"/>
                </a:prstClr>
              </a:solidFill>
              <a:cs typeface="Quicksand Bold"/>
            </a:endParaRP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prstClr val="white">
                    <a:lumMod val="95000"/>
                  </a:prstClr>
                </a:solidFill>
                <a:cs typeface="Quicksand Bold"/>
              </a:rPr>
              <a:t>1º </a:t>
            </a:r>
            <a:r>
              <a:rPr lang="en-US" sz="1400" dirty="0" err="1">
                <a:solidFill>
                  <a:prstClr val="white">
                    <a:lumMod val="95000"/>
                  </a:prstClr>
                </a:solidFill>
                <a:cs typeface="Quicksand Bold"/>
              </a:rPr>
              <a:t>Semestre</a:t>
            </a:r>
            <a:endParaRPr lang="en-US" sz="1400" dirty="0">
              <a:solidFill>
                <a:prstClr val="white">
                  <a:lumMod val="95000"/>
                </a:prstClr>
              </a:solidFill>
              <a:cs typeface="Quicksand Bold"/>
            </a:endParaRPr>
          </a:p>
          <a:p>
            <a:pPr>
              <a:lnSpc>
                <a:spcPct val="80000"/>
              </a:lnSpc>
            </a:pPr>
            <a:endParaRPr lang="en-US" sz="2000" dirty="0">
              <a:solidFill>
                <a:prstClr val="white">
                  <a:lumMod val="95000"/>
                </a:prstClr>
              </a:solidFill>
              <a:cs typeface="Quicksand Bold"/>
            </a:endParaRPr>
          </a:p>
          <a:p>
            <a:pPr>
              <a:lnSpc>
                <a:spcPct val="80000"/>
              </a:lnSpc>
            </a:pPr>
            <a:endParaRPr lang="en-US" sz="2000" dirty="0">
              <a:solidFill>
                <a:prstClr val="white">
                  <a:lumMod val="95000"/>
                </a:prstClr>
              </a:solidFill>
              <a:cs typeface="Quicksand Bold"/>
            </a:endParaRPr>
          </a:p>
          <a:p>
            <a:pPr>
              <a:lnSpc>
                <a:spcPct val="80000"/>
              </a:lnSpc>
            </a:pPr>
            <a:endParaRPr lang="en-US" sz="2000" dirty="0">
              <a:solidFill>
                <a:prstClr val="white">
                  <a:lumMod val="95000"/>
                </a:prstClr>
              </a:solidFill>
              <a:cs typeface="Quicksand Bold"/>
            </a:endParaRPr>
          </a:p>
          <a:p>
            <a:pPr>
              <a:lnSpc>
                <a:spcPct val="80000"/>
              </a:lnSpc>
            </a:pPr>
            <a:r>
              <a:rPr lang="en-US" sz="3400" dirty="0" err="1">
                <a:solidFill>
                  <a:prstClr val="white">
                    <a:lumMod val="95000"/>
                  </a:prstClr>
                </a:solidFill>
                <a:cs typeface="Quicksand Bold"/>
              </a:rPr>
              <a:t>Introdução</a:t>
            </a:r>
            <a:r>
              <a:rPr lang="en-US" sz="3400" dirty="0">
                <a:solidFill>
                  <a:prstClr val="white">
                    <a:lumMod val="95000"/>
                  </a:prstClr>
                </a:solidFill>
                <a:cs typeface="Quicksand Bold"/>
              </a:rPr>
              <a:t> à Internet das </a:t>
            </a:r>
            <a:r>
              <a:rPr lang="en-US" sz="3400" dirty="0" err="1">
                <a:solidFill>
                  <a:prstClr val="white">
                    <a:lumMod val="95000"/>
                  </a:prstClr>
                </a:solidFill>
                <a:cs typeface="Quicksand Bold"/>
              </a:rPr>
              <a:t>Coisas</a:t>
            </a:r>
            <a:endParaRPr lang="en-US" sz="3400" dirty="0">
              <a:solidFill>
                <a:prstClr val="white">
                  <a:lumMod val="95000"/>
                </a:prstClr>
              </a:solidFill>
              <a:cs typeface="Quicksand Bold"/>
            </a:endParaRPr>
          </a:p>
        </p:txBody>
      </p:sp>
      <p:pic>
        <p:nvPicPr>
          <p:cNvPr id="3" name="Picture 2" descr="logo_faculdade_impacta_branco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594" y="4592247"/>
            <a:ext cx="2747004" cy="85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341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8F673C5-34C4-4591-ADBC-0E5C82A87840}"/>
              </a:ext>
            </a:extLst>
          </p:cNvPr>
          <p:cNvSpPr txBox="1">
            <a:spLocks/>
          </p:cNvSpPr>
          <p:nvPr/>
        </p:nvSpPr>
        <p:spPr>
          <a:xfrm>
            <a:off x="87035" y="930584"/>
            <a:ext cx="8728364" cy="94095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None/>
            </a:pPr>
            <a:r>
              <a:rPr lang="pt-BR" sz="2400" dirty="0"/>
              <a:t>	HENNESY, J. L.; PATTERSON, D. A. </a:t>
            </a:r>
            <a:r>
              <a:rPr lang="pt-BR" sz="2400" b="1" dirty="0"/>
              <a:t>Organização e Projeto de Computadores</a:t>
            </a:r>
            <a:r>
              <a:rPr lang="pt-BR" sz="2400" dirty="0"/>
              <a:t>: a interface Hardware/Software. 4.ed. Rio de Janeiro: LTC, 2014.</a:t>
            </a:r>
          </a:p>
          <a:p>
            <a:pPr marL="0" lvl="0" indent="0">
              <a:buNone/>
            </a:pPr>
            <a:endParaRPr lang="pt-BR" sz="2400" b="1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2F08A99-4562-4E1A-AB36-9DE7536C9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877" y="2406087"/>
            <a:ext cx="1758737" cy="237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tângulo 7"/>
          <p:cNvSpPr/>
          <p:nvPr/>
        </p:nvSpPr>
        <p:spPr>
          <a:xfrm>
            <a:off x="0" y="0"/>
            <a:ext cx="9144000" cy="6972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048" y="200203"/>
            <a:ext cx="1327935" cy="413436"/>
          </a:xfrm>
          <a:prstGeom prst="rect">
            <a:avLst/>
          </a:prstGeom>
        </p:spPr>
      </p:pic>
      <p:sp>
        <p:nvSpPr>
          <p:cNvPr id="11" name="object 2">
            <a:extLst>
              <a:ext uri="{FF2B5EF4-FFF2-40B4-BE49-F238E27FC236}">
                <a16:creationId xmlns:a16="http://schemas.microsoft.com/office/drawing/2014/main" id="{4650B66D-236D-4B8E-BF94-91445CDAED6C}"/>
              </a:ext>
            </a:extLst>
          </p:cNvPr>
          <p:cNvSpPr txBox="1">
            <a:spLocks/>
          </p:cNvSpPr>
          <p:nvPr/>
        </p:nvSpPr>
        <p:spPr>
          <a:xfrm>
            <a:off x="3513406" y="121196"/>
            <a:ext cx="2117189" cy="49244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 algn="l"/>
            <a:r>
              <a:rPr lang="pt-BR" sz="3200" b="1" dirty="0">
                <a:solidFill>
                  <a:schemeClr val="bg1"/>
                </a:solidFill>
              </a:rPr>
              <a:t>Bibliografia</a:t>
            </a:r>
            <a:endParaRPr lang="pt-BR" sz="3200" b="1" dirty="0">
              <a:solidFill>
                <a:schemeClr val="bg1"/>
              </a:solidFill>
              <a:ea typeface="+mn-ea"/>
              <a:cs typeface="Quicksand Bold"/>
            </a:endParaRPr>
          </a:p>
        </p:txBody>
      </p:sp>
    </p:spTree>
    <p:extLst>
      <p:ext uri="{BB962C8B-B14F-4D97-AF65-F5344CB8AC3E}">
        <p14:creationId xmlns:p14="http://schemas.microsoft.com/office/powerpoint/2010/main" val="2736326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8F673C5-34C4-4591-ADBC-0E5C82A87840}"/>
              </a:ext>
            </a:extLst>
          </p:cNvPr>
          <p:cNvSpPr txBox="1">
            <a:spLocks/>
          </p:cNvSpPr>
          <p:nvPr/>
        </p:nvSpPr>
        <p:spPr>
          <a:xfrm>
            <a:off x="110184" y="897463"/>
            <a:ext cx="8728364" cy="94095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None/>
            </a:pPr>
            <a:r>
              <a:rPr lang="pt-BR" sz="2400" dirty="0"/>
              <a:t>	TANENBAUM, A. S. </a:t>
            </a:r>
            <a:r>
              <a:rPr lang="pt-BR" sz="2400" b="1" dirty="0"/>
              <a:t>Sistemas Operacionais Modernos.</a:t>
            </a:r>
            <a:r>
              <a:rPr lang="pt-BR" sz="2400" dirty="0"/>
              <a:t> </a:t>
            </a:r>
            <a:r>
              <a:rPr lang="en-US" sz="2400" dirty="0"/>
              <a:t>3.ed. São Paulo: Pearson Prentice Hall, 2010.</a:t>
            </a:r>
            <a:endParaRPr lang="pt-BR" altLang="pt-BR" sz="2400" b="1" dirty="0"/>
          </a:p>
          <a:p>
            <a:pPr marL="0" lvl="0" indent="0">
              <a:buNone/>
            </a:pPr>
            <a:endParaRPr lang="pt-BR" sz="2400" b="1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6E0B3EE-3092-4BC7-9DB5-3B915A909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610" y="2038622"/>
            <a:ext cx="2004302" cy="27427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tângulo 7"/>
          <p:cNvSpPr/>
          <p:nvPr/>
        </p:nvSpPr>
        <p:spPr>
          <a:xfrm>
            <a:off x="0" y="0"/>
            <a:ext cx="9144000" cy="6972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048" y="200203"/>
            <a:ext cx="1327935" cy="413436"/>
          </a:xfrm>
          <a:prstGeom prst="rect">
            <a:avLst/>
          </a:prstGeom>
        </p:spPr>
      </p:pic>
      <p:sp>
        <p:nvSpPr>
          <p:cNvPr id="11" name="object 2">
            <a:extLst>
              <a:ext uri="{FF2B5EF4-FFF2-40B4-BE49-F238E27FC236}">
                <a16:creationId xmlns:a16="http://schemas.microsoft.com/office/drawing/2014/main" id="{4650B66D-236D-4B8E-BF94-91445CDAED6C}"/>
              </a:ext>
            </a:extLst>
          </p:cNvPr>
          <p:cNvSpPr txBox="1">
            <a:spLocks/>
          </p:cNvSpPr>
          <p:nvPr/>
        </p:nvSpPr>
        <p:spPr>
          <a:xfrm>
            <a:off x="3513406" y="121196"/>
            <a:ext cx="2117189" cy="49244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 algn="l"/>
            <a:r>
              <a:rPr lang="pt-BR" sz="3200" b="1" dirty="0">
                <a:solidFill>
                  <a:schemeClr val="bg1"/>
                </a:solidFill>
              </a:rPr>
              <a:t>Bibliografia</a:t>
            </a:r>
            <a:endParaRPr lang="pt-BR" sz="3200" b="1" dirty="0">
              <a:solidFill>
                <a:schemeClr val="bg1"/>
              </a:solidFill>
              <a:ea typeface="+mn-ea"/>
              <a:cs typeface="Quicksand Bold"/>
            </a:endParaRPr>
          </a:p>
        </p:txBody>
      </p:sp>
    </p:spTree>
    <p:extLst>
      <p:ext uri="{BB962C8B-B14F-4D97-AF65-F5344CB8AC3E}">
        <p14:creationId xmlns:p14="http://schemas.microsoft.com/office/powerpoint/2010/main" val="3952499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/>
          <p:cNvSpPr txBox="1"/>
          <p:nvPr/>
        </p:nvSpPr>
        <p:spPr>
          <a:xfrm>
            <a:off x="323312" y="524310"/>
            <a:ext cx="4926862" cy="2529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lnSpc>
                <a:spcPct val="80000"/>
              </a:lnSpc>
            </a:pPr>
            <a:r>
              <a:rPr lang="en-US" sz="4400" b="1" dirty="0">
                <a:solidFill>
                  <a:prstClr val="white">
                    <a:lumMod val="95000"/>
                  </a:prstClr>
                </a:solidFill>
                <a:cs typeface="Quicksand Bold"/>
              </a:rPr>
              <a:t>Aula 1</a:t>
            </a:r>
          </a:p>
          <a:p>
            <a:pPr defTabSz="914400">
              <a:lnSpc>
                <a:spcPct val="80000"/>
              </a:lnSpc>
            </a:pPr>
            <a:endParaRPr lang="en-US" sz="2000" dirty="0">
              <a:solidFill>
                <a:prstClr val="white">
                  <a:lumMod val="95000"/>
                </a:prstClr>
              </a:solidFill>
              <a:cs typeface="Quicksand Bold"/>
            </a:endParaRPr>
          </a:p>
          <a:p>
            <a:pPr defTabSz="914400">
              <a:lnSpc>
                <a:spcPct val="80000"/>
              </a:lnSpc>
            </a:pPr>
            <a:endParaRPr lang="en-US" sz="2000" dirty="0">
              <a:solidFill>
                <a:prstClr val="white">
                  <a:lumMod val="95000"/>
                </a:prstClr>
              </a:solidFill>
              <a:cs typeface="Quicksand Bold"/>
            </a:endParaRPr>
          </a:p>
          <a:p>
            <a:pPr defTabSz="914400">
              <a:lnSpc>
                <a:spcPct val="80000"/>
              </a:lnSpc>
            </a:pPr>
            <a:endParaRPr lang="en-US" sz="2000" dirty="0">
              <a:solidFill>
                <a:prstClr val="white">
                  <a:lumMod val="95000"/>
                </a:prstClr>
              </a:solidFill>
              <a:cs typeface="Quicksand Bold"/>
            </a:endParaRPr>
          </a:p>
          <a:p>
            <a:pPr defTabSz="914400">
              <a:lnSpc>
                <a:spcPct val="80000"/>
              </a:lnSpc>
            </a:pPr>
            <a:endParaRPr lang="en-US" sz="2000" dirty="0">
              <a:solidFill>
                <a:prstClr val="white">
                  <a:lumMod val="95000"/>
                </a:prstClr>
              </a:solidFill>
              <a:cs typeface="Quicksand Bold"/>
            </a:endParaRPr>
          </a:p>
          <a:p>
            <a:pPr defTabSz="914400">
              <a:lnSpc>
                <a:spcPct val="80000"/>
              </a:lnSpc>
            </a:pPr>
            <a:endParaRPr lang="en-US" sz="2000" dirty="0">
              <a:solidFill>
                <a:prstClr val="white">
                  <a:lumMod val="95000"/>
                </a:prstClr>
              </a:solidFill>
              <a:cs typeface="Quicksand Bold"/>
            </a:endParaRPr>
          </a:p>
          <a:p>
            <a:pPr defTabSz="914400">
              <a:lnSpc>
                <a:spcPct val="80000"/>
              </a:lnSpc>
            </a:pPr>
            <a:endParaRPr lang="en-US" sz="2000" dirty="0">
              <a:solidFill>
                <a:prstClr val="white">
                  <a:lumMod val="95000"/>
                </a:prstClr>
              </a:solidFill>
              <a:cs typeface="Quicksand Bold"/>
            </a:endParaRPr>
          </a:p>
          <a:p>
            <a:pPr defTabSz="914400">
              <a:lnSpc>
                <a:spcPct val="80000"/>
              </a:lnSpc>
            </a:pPr>
            <a:r>
              <a:rPr lang="pt-BR" sz="3400" dirty="0">
                <a:solidFill>
                  <a:prstClr val="white">
                    <a:lumMod val="95000"/>
                  </a:prstClr>
                </a:solidFill>
              </a:rPr>
              <a:t>Apresentação da Disciplina</a:t>
            </a:r>
          </a:p>
        </p:txBody>
      </p:sp>
    </p:spTree>
    <p:extLst>
      <p:ext uri="{BB962C8B-B14F-4D97-AF65-F5344CB8AC3E}">
        <p14:creationId xmlns:p14="http://schemas.microsoft.com/office/powerpoint/2010/main" val="3158997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89829" y="818456"/>
            <a:ext cx="462299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latin typeface="+mj-lt"/>
              <a:cs typeface="Quicksand Bold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+mj-lt"/>
                <a:cs typeface="Quicksand Bold"/>
              </a:rPr>
              <a:t>Apresentação</a:t>
            </a:r>
            <a:r>
              <a:rPr lang="en-US" sz="2800" dirty="0">
                <a:latin typeface="+mj-lt"/>
                <a:cs typeface="Quicksand Bold"/>
              </a:rPr>
              <a:t> do professor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  <a:cs typeface="Quicksand Bold"/>
              </a:rPr>
              <a:t>Conteúdo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+mj-lt"/>
                <a:cs typeface="Quicksand Bold"/>
              </a:rPr>
              <a:t>Recursos</a:t>
            </a:r>
            <a:endParaRPr lang="en-US" sz="2800" dirty="0">
              <a:latin typeface="+mj-lt"/>
              <a:cs typeface="Quicksand Bold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+mj-lt"/>
                <a:cs typeface="Quicksand Bold"/>
              </a:rPr>
              <a:t>Bibliografia</a:t>
            </a:r>
            <a:endParaRPr lang="en-US" sz="2800" dirty="0">
              <a:latin typeface="+mj-lt"/>
              <a:cs typeface="Quicksand Bold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0" y="0"/>
            <a:ext cx="9144000" cy="6972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048" y="200203"/>
            <a:ext cx="1327935" cy="413436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4650B66D-236D-4B8E-BF94-91445CDAED6C}"/>
              </a:ext>
            </a:extLst>
          </p:cNvPr>
          <p:cNvSpPr txBox="1">
            <a:spLocks/>
          </p:cNvSpPr>
          <p:nvPr/>
        </p:nvSpPr>
        <p:spPr>
          <a:xfrm>
            <a:off x="3878497" y="121196"/>
            <a:ext cx="1387006" cy="49244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 algn="l"/>
            <a:r>
              <a:rPr lang="pt-BR" sz="3200" b="1" dirty="0">
                <a:solidFill>
                  <a:schemeClr val="bg1"/>
                </a:solidFill>
              </a:rPr>
              <a:t>Agenda</a:t>
            </a:r>
            <a:endParaRPr lang="pt-BR" sz="3200" b="1" dirty="0">
              <a:solidFill>
                <a:schemeClr val="bg1"/>
              </a:solidFill>
              <a:ea typeface="+mn-ea"/>
              <a:cs typeface="Quicksand Bold"/>
            </a:endParaRPr>
          </a:p>
        </p:txBody>
      </p:sp>
    </p:spTree>
    <p:extLst>
      <p:ext uri="{BB962C8B-B14F-4D97-AF65-F5344CB8AC3E}">
        <p14:creationId xmlns:p14="http://schemas.microsoft.com/office/powerpoint/2010/main" val="56983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4396" y="1600363"/>
            <a:ext cx="7582346" cy="1976555"/>
          </a:xfrm>
        </p:spPr>
        <p:txBody>
          <a:bodyPr/>
          <a:lstStyle/>
          <a:p>
            <a:pPr marL="0" indent="0" algn="just">
              <a:buNone/>
            </a:pPr>
            <a:r>
              <a:rPr lang="pt-BR" sz="2000" dirty="0"/>
              <a:t>Doutor em Engenharia de Automação e Controle pela escola Politécnica da USP. Atua como Professor Universitário e Tutor EAD nas áreas de Tecnologia da Informação e Automação Industrial, em cursos de Engenharia e Tecnologia desde de 2006. Também presta serviços em desenvolvimento de aplicações de tecnologia nas áreas comerciais e industriais.</a:t>
            </a:r>
            <a:endParaRPr lang="en-US" sz="2000" dirty="0">
              <a:latin typeface="Quicksand Bold"/>
              <a:cs typeface="Quicksand Bold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0" y="0"/>
            <a:ext cx="9144000" cy="6972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048" y="200203"/>
            <a:ext cx="1327935" cy="413436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4650B66D-236D-4B8E-BF94-91445CDAED6C}"/>
              </a:ext>
            </a:extLst>
          </p:cNvPr>
          <p:cNvSpPr txBox="1">
            <a:spLocks/>
          </p:cNvSpPr>
          <p:nvPr/>
        </p:nvSpPr>
        <p:spPr>
          <a:xfrm>
            <a:off x="2286000" y="71747"/>
            <a:ext cx="4572000" cy="98488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 algn="l"/>
            <a:r>
              <a:rPr lang="pt-BR" sz="3200" b="1" dirty="0">
                <a:solidFill>
                  <a:schemeClr val="bg1"/>
                </a:solidFill>
              </a:rPr>
              <a:t>Apresentação do professor</a:t>
            </a:r>
          </a:p>
          <a:p>
            <a:pPr marL="11516" algn="l"/>
            <a:endParaRPr lang="pt-BR" sz="3200" b="1" dirty="0">
              <a:solidFill>
                <a:schemeClr val="bg1"/>
              </a:solidFill>
              <a:ea typeface="+mn-ea"/>
              <a:cs typeface="Quicksand Bold"/>
            </a:endParaRPr>
          </a:p>
        </p:txBody>
      </p:sp>
    </p:spTree>
    <p:extLst>
      <p:ext uri="{BB962C8B-B14F-4D97-AF65-F5344CB8AC3E}">
        <p14:creationId xmlns:p14="http://schemas.microsoft.com/office/powerpoint/2010/main" val="2870118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97757" y="1021629"/>
            <a:ext cx="4550864" cy="2460998"/>
          </a:xfrm>
        </p:spPr>
        <p:txBody>
          <a:bodyPr/>
          <a:lstStyle/>
          <a:p>
            <a:pPr marL="0" indent="0" algn="just">
              <a:buNone/>
            </a:pPr>
            <a:r>
              <a:rPr lang="pt-BR" sz="2400" dirty="0"/>
              <a:t>Construir sistemas básicos de soluções </a:t>
            </a:r>
            <a:r>
              <a:rPr lang="pt-BR" sz="2400" dirty="0" err="1"/>
              <a:t>IoT</a:t>
            </a:r>
            <a:r>
              <a:rPr lang="pt-BR" sz="2400" dirty="0"/>
              <a:t> utilizando kits comerciais, como o Arduino e outros elementos de hardware como sensores, transdutores e atuadores.</a:t>
            </a:r>
          </a:p>
          <a:p>
            <a:pPr marL="0" indent="0">
              <a:buNone/>
            </a:pPr>
            <a:endParaRPr lang="en-US" dirty="0">
              <a:latin typeface="Quicksand Bold"/>
              <a:cs typeface="Quicksand Bold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7E84B24-21E5-4916-A29C-570B2EC76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04" y="1743848"/>
            <a:ext cx="3665506" cy="2227304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0" y="0"/>
            <a:ext cx="9144000" cy="6972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048" y="200203"/>
            <a:ext cx="1327935" cy="413436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4650B66D-236D-4B8E-BF94-91445CDAED6C}"/>
              </a:ext>
            </a:extLst>
          </p:cNvPr>
          <p:cNvSpPr txBox="1">
            <a:spLocks/>
          </p:cNvSpPr>
          <p:nvPr/>
        </p:nvSpPr>
        <p:spPr>
          <a:xfrm>
            <a:off x="3351360" y="121196"/>
            <a:ext cx="2441280" cy="49244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 algn="l"/>
            <a:r>
              <a:rPr lang="pt-BR" sz="3200" b="1" dirty="0">
                <a:solidFill>
                  <a:schemeClr val="bg1"/>
                </a:solidFill>
              </a:rPr>
              <a:t>Competências</a:t>
            </a:r>
            <a:endParaRPr lang="pt-BR" sz="3200" b="1" dirty="0">
              <a:solidFill>
                <a:schemeClr val="bg1"/>
              </a:solidFill>
              <a:ea typeface="+mn-ea"/>
              <a:cs typeface="Quicksand Bold"/>
            </a:endParaRPr>
          </a:p>
        </p:txBody>
      </p:sp>
    </p:spTree>
    <p:extLst>
      <p:ext uri="{BB962C8B-B14F-4D97-AF65-F5344CB8AC3E}">
        <p14:creationId xmlns:p14="http://schemas.microsoft.com/office/powerpoint/2010/main" val="4137522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8F673C5-34C4-4591-ADBC-0E5C82A87840}"/>
              </a:ext>
            </a:extLst>
          </p:cNvPr>
          <p:cNvSpPr txBox="1">
            <a:spLocks/>
          </p:cNvSpPr>
          <p:nvPr/>
        </p:nvSpPr>
        <p:spPr>
          <a:xfrm>
            <a:off x="569910" y="897463"/>
            <a:ext cx="8267136" cy="246099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Internet das Coisas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Introdução a programação para plataforma de desenvolvimento </a:t>
            </a:r>
            <a:r>
              <a:rPr lang="pt-BR" sz="2400" b="1" dirty="0" err="1"/>
              <a:t>IoT</a:t>
            </a:r>
            <a:endParaRPr lang="pt-B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Arquitetura e organização de computadores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Sistemas operacionais</a:t>
            </a:r>
          </a:p>
          <a:p>
            <a:pPr marL="0" indent="0">
              <a:buFont typeface="Arial"/>
              <a:buNone/>
            </a:pPr>
            <a:endParaRPr lang="en-US" dirty="0">
              <a:latin typeface="Quicksand Bold"/>
              <a:cs typeface="Quicksand Bold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0" y="0"/>
            <a:ext cx="9144000" cy="6972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048" y="200203"/>
            <a:ext cx="1327935" cy="413436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4650B66D-236D-4B8E-BF94-91445CDAED6C}"/>
              </a:ext>
            </a:extLst>
          </p:cNvPr>
          <p:cNvSpPr txBox="1">
            <a:spLocks/>
          </p:cNvSpPr>
          <p:nvPr/>
        </p:nvSpPr>
        <p:spPr>
          <a:xfrm>
            <a:off x="3611790" y="121196"/>
            <a:ext cx="1920420" cy="49244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 algn="l"/>
            <a:r>
              <a:rPr lang="pt-BR" sz="3200" b="1" dirty="0">
                <a:solidFill>
                  <a:schemeClr val="bg1"/>
                </a:solidFill>
              </a:rPr>
              <a:t>Conteúdos</a:t>
            </a:r>
            <a:endParaRPr lang="pt-BR" sz="3200" b="1" dirty="0">
              <a:solidFill>
                <a:schemeClr val="bg1"/>
              </a:solidFill>
              <a:ea typeface="+mn-ea"/>
              <a:cs typeface="Quicksand Bold"/>
            </a:endParaRPr>
          </a:p>
        </p:txBody>
      </p:sp>
    </p:spTree>
    <p:extLst>
      <p:ext uri="{BB962C8B-B14F-4D97-AF65-F5344CB8AC3E}">
        <p14:creationId xmlns:p14="http://schemas.microsoft.com/office/powerpoint/2010/main" val="3455825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7359EDE-6672-4529-888A-82FE86E6E624}"/>
              </a:ext>
            </a:extLst>
          </p:cNvPr>
          <p:cNvSpPr txBox="1">
            <a:spLocks/>
          </p:cNvSpPr>
          <p:nvPr/>
        </p:nvSpPr>
        <p:spPr bwMode="auto">
          <a:xfrm>
            <a:off x="973188" y="1284174"/>
            <a:ext cx="4372480" cy="587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buNone/>
            </a:pPr>
            <a:r>
              <a:rPr lang="pt-BR" altLang="pt-BR" sz="2400" b="1" dirty="0">
                <a:solidFill>
                  <a:srgbClr val="FF0000"/>
                </a:solidFill>
              </a:rPr>
              <a:t>https://www</a:t>
            </a:r>
            <a:r>
              <a:rPr lang="pt-BR" altLang="pt-BR" sz="2400" b="1">
                <a:solidFill>
                  <a:srgbClr val="FF0000"/>
                </a:solidFill>
              </a:rPr>
              <a:t>.tinkercad</a:t>
            </a:r>
            <a:r>
              <a:rPr lang="pt-BR" altLang="pt-BR" sz="2400" b="1" dirty="0">
                <a:solidFill>
                  <a:srgbClr val="FF0000"/>
                </a:solidFill>
              </a:rPr>
              <a:t>.com</a:t>
            </a:r>
          </a:p>
          <a:p>
            <a:pPr marL="342900" indent="-342900" algn="just"/>
            <a:endParaRPr lang="pt-BR" altLang="pt-BR" sz="2400" dirty="0"/>
          </a:p>
          <a:p>
            <a:pPr algn="just">
              <a:buFontTx/>
              <a:buNone/>
            </a:pPr>
            <a:endParaRPr lang="pt-BR" altLang="pt-BR" sz="2400" b="1" dirty="0">
              <a:solidFill>
                <a:srgbClr val="FF0000"/>
              </a:solidFill>
            </a:endParaRPr>
          </a:p>
          <a:p>
            <a:pPr>
              <a:buFontTx/>
              <a:buNone/>
            </a:pPr>
            <a:endParaRPr lang="pt-BR" altLang="pt-BR" dirty="0"/>
          </a:p>
          <a:p>
            <a:pPr>
              <a:buFontTx/>
              <a:buNone/>
            </a:pPr>
            <a:endParaRPr lang="pt-BR" alt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1052138-A57A-49FE-86DF-F58B67E37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58" y="2155898"/>
            <a:ext cx="5040140" cy="2241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tângulo 6"/>
          <p:cNvSpPr/>
          <p:nvPr/>
        </p:nvSpPr>
        <p:spPr>
          <a:xfrm>
            <a:off x="0" y="0"/>
            <a:ext cx="9144000" cy="6972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048" y="200203"/>
            <a:ext cx="1327935" cy="413436"/>
          </a:xfrm>
          <a:prstGeom prst="rect">
            <a:avLst/>
          </a:prstGeom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4650B66D-236D-4B8E-BF94-91445CDAED6C}"/>
              </a:ext>
            </a:extLst>
          </p:cNvPr>
          <p:cNvSpPr txBox="1">
            <a:spLocks/>
          </p:cNvSpPr>
          <p:nvPr/>
        </p:nvSpPr>
        <p:spPr>
          <a:xfrm>
            <a:off x="3727537" y="121196"/>
            <a:ext cx="1688926" cy="49244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 algn="l"/>
            <a:r>
              <a:rPr lang="pt-BR" sz="3200" b="1" dirty="0">
                <a:solidFill>
                  <a:schemeClr val="bg1"/>
                </a:solidFill>
              </a:rPr>
              <a:t>Recursos</a:t>
            </a:r>
            <a:endParaRPr lang="pt-BR" sz="3200" b="1" dirty="0">
              <a:solidFill>
                <a:schemeClr val="bg1"/>
              </a:solidFill>
              <a:ea typeface="+mn-ea"/>
              <a:cs typeface="Quicksand Bold"/>
            </a:endParaRPr>
          </a:p>
        </p:txBody>
      </p:sp>
    </p:spTree>
    <p:extLst>
      <p:ext uri="{BB962C8B-B14F-4D97-AF65-F5344CB8AC3E}">
        <p14:creationId xmlns:p14="http://schemas.microsoft.com/office/powerpoint/2010/main" val="994758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8F673C5-34C4-4591-ADBC-0E5C82A87840}"/>
              </a:ext>
            </a:extLst>
          </p:cNvPr>
          <p:cNvSpPr txBox="1">
            <a:spLocks/>
          </p:cNvSpPr>
          <p:nvPr/>
        </p:nvSpPr>
        <p:spPr>
          <a:xfrm>
            <a:off x="523611" y="930584"/>
            <a:ext cx="8267136" cy="94095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dirty="0"/>
              <a:t>BANZI, M. e SHILOH , M.. </a:t>
            </a:r>
            <a:r>
              <a:rPr lang="pt-BR" sz="2400" b="1" dirty="0"/>
              <a:t>Primeiros passos com o </a:t>
            </a:r>
            <a:r>
              <a:rPr lang="pt-BR" sz="2400" b="1" dirty="0" err="1"/>
              <a:t>Arduíno</a:t>
            </a:r>
            <a:r>
              <a:rPr lang="pt-BR" sz="2400" dirty="0"/>
              <a:t>. 2a. ed. São Paulo: </a:t>
            </a:r>
            <a:r>
              <a:rPr lang="pt-BR" sz="2400" dirty="0" err="1"/>
              <a:t>Novatec</a:t>
            </a:r>
            <a:r>
              <a:rPr lang="pt-BR" sz="2400" dirty="0"/>
              <a:t>, 2015.</a:t>
            </a:r>
          </a:p>
          <a:p>
            <a:pPr marL="0" lvl="0" indent="0">
              <a:buNone/>
            </a:pPr>
            <a:endParaRPr lang="pt-BR" sz="2400"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3163074-CA1D-441B-AAC2-6D3B375BD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092" y="2251952"/>
            <a:ext cx="1796906" cy="2574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tângulo 5"/>
          <p:cNvSpPr/>
          <p:nvPr/>
        </p:nvSpPr>
        <p:spPr>
          <a:xfrm>
            <a:off x="0" y="0"/>
            <a:ext cx="9144000" cy="6972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048" y="200203"/>
            <a:ext cx="1327935" cy="413436"/>
          </a:xfrm>
          <a:prstGeom prst="rect">
            <a:avLst/>
          </a:prstGeom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4650B66D-236D-4B8E-BF94-91445CDAED6C}"/>
              </a:ext>
            </a:extLst>
          </p:cNvPr>
          <p:cNvSpPr txBox="1">
            <a:spLocks/>
          </p:cNvSpPr>
          <p:nvPr/>
        </p:nvSpPr>
        <p:spPr>
          <a:xfrm>
            <a:off x="3513406" y="121196"/>
            <a:ext cx="2117189" cy="49244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 algn="l"/>
            <a:r>
              <a:rPr lang="pt-BR" sz="3200" b="1" dirty="0">
                <a:solidFill>
                  <a:schemeClr val="bg1"/>
                </a:solidFill>
              </a:rPr>
              <a:t>Bibliografia</a:t>
            </a:r>
            <a:endParaRPr lang="pt-BR" sz="3200" b="1" dirty="0">
              <a:solidFill>
                <a:schemeClr val="bg1"/>
              </a:solidFill>
              <a:ea typeface="+mn-ea"/>
              <a:cs typeface="Quicksand Bold"/>
            </a:endParaRPr>
          </a:p>
        </p:txBody>
      </p:sp>
    </p:spTree>
    <p:extLst>
      <p:ext uri="{BB962C8B-B14F-4D97-AF65-F5344CB8AC3E}">
        <p14:creationId xmlns:p14="http://schemas.microsoft.com/office/powerpoint/2010/main" val="282151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8F673C5-34C4-4591-ADBC-0E5C82A87840}"/>
              </a:ext>
            </a:extLst>
          </p:cNvPr>
          <p:cNvSpPr txBox="1">
            <a:spLocks/>
          </p:cNvSpPr>
          <p:nvPr/>
        </p:nvSpPr>
        <p:spPr>
          <a:xfrm>
            <a:off x="593059" y="930584"/>
            <a:ext cx="8267136" cy="94095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dirty="0"/>
              <a:t>BUYYA , R. E DASTJERDI, A. V.. </a:t>
            </a:r>
            <a:r>
              <a:rPr lang="en-US" sz="2400" b="1" dirty="0"/>
              <a:t>Internet of Things: Principles and Paradigms.</a:t>
            </a:r>
            <a:r>
              <a:rPr lang="en-US" sz="2400" dirty="0"/>
              <a:t> </a:t>
            </a:r>
            <a:r>
              <a:rPr lang="pt-BR" sz="2400" dirty="0"/>
              <a:t>Elsevier, 2016.</a:t>
            </a:r>
          </a:p>
          <a:p>
            <a:pPr marL="0" lvl="0" indent="0">
              <a:buNone/>
            </a:pPr>
            <a:endParaRPr lang="pt-BR" sz="2400" b="1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2D09A0C-40B1-40D3-B0C2-A5863CC6A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891" y="2278874"/>
            <a:ext cx="1957916" cy="2458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tângulo 7"/>
          <p:cNvSpPr/>
          <p:nvPr/>
        </p:nvSpPr>
        <p:spPr>
          <a:xfrm>
            <a:off x="0" y="0"/>
            <a:ext cx="9144000" cy="6972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048" y="200203"/>
            <a:ext cx="1327935" cy="413436"/>
          </a:xfrm>
          <a:prstGeom prst="rect">
            <a:avLst/>
          </a:prstGeom>
        </p:spPr>
      </p:pic>
      <p:sp>
        <p:nvSpPr>
          <p:cNvPr id="11" name="object 2">
            <a:extLst>
              <a:ext uri="{FF2B5EF4-FFF2-40B4-BE49-F238E27FC236}">
                <a16:creationId xmlns:a16="http://schemas.microsoft.com/office/drawing/2014/main" id="{4650B66D-236D-4B8E-BF94-91445CDAED6C}"/>
              </a:ext>
            </a:extLst>
          </p:cNvPr>
          <p:cNvSpPr txBox="1">
            <a:spLocks/>
          </p:cNvSpPr>
          <p:nvPr/>
        </p:nvSpPr>
        <p:spPr>
          <a:xfrm>
            <a:off x="3513406" y="121196"/>
            <a:ext cx="2117189" cy="49244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 algn="l"/>
            <a:r>
              <a:rPr lang="pt-BR" sz="3200" b="1" dirty="0">
                <a:solidFill>
                  <a:schemeClr val="bg1"/>
                </a:solidFill>
              </a:rPr>
              <a:t>Bibliografia</a:t>
            </a:r>
            <a:endParaRPr lang="pt-BR" sz="3200" b="1" dirty="0">
              <a:solidFill>
                <a:schemeClr val="bg1"/>
              </a:solidFill>
              <a:ea typeface="+mn-ea"/>
              <a:cs typeface="Quicksand Bold"/>
            </a:endParaRPr>
          </a:p>
        </p:txBody>
      </p:sp>
    </p:spTree>
    <p:extLst>
      <p:ext uri="{BB962C8B-B14F-4D97-AF65-F5344CB8AC3E}">
        <p14:creationId xmlns:p14="http://schemas.microsoft.com/office/powerpoint/2010/main" val="3557764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188</Words>
  <Application>Microsoft Office PowerPoint</Application>
  <PresentationFormat>Apresentação na tela (16:10)</PresentationFormat>
  <Paragraphs>43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11</vt:i4>
      </vt:variant>
    </vt:vector>
  </HeadingPairs>
  <TitlesOfParts>
    <vt:vector size="17" baseType="lpstr">
      <vt:lpstr>Arial</vt:lpstr>
      <vt:lpstr>Calibri</vt:lpstr>
      <vt:lpstr>Quicksand Bold</vt:lpstr>
      <vt:lpstr>Office Theme</vt:lpstr>
      <vt:lpstr>Tema do Office</vt:lpstr>
      <vt:lpstr>1_Office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Alexandre Hideki Chicaoka - TechnoEdition</dc:creator>
  <cp:lastModifiedBy>Divisão de Controle de Licenças</cp:lastModifiedBy>
  <cp:revision>15</cp:revision>
  <dcterms:modified xsi:type="dcterms:W3CDTF">2018-03-22T17:06:41Z</dcterms:modified>
</cp:coreProperties>
</file>